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83" r:id="rId4"/>
    <p:sldId id="263" r:id="rId5"/>
    <p:sldId id="258" r:id="rId6"/>
    <p:sldId id="259" r:id="rId7"/>
    <p:sldId id="264" r:id="rId8"/>
    <p:sldId id="265" r:id="rId9"/>
    <p:sldId id="276" r:id="rId10"/>
    <p:sldId id="281" r:id="rId11"/>
    <p:sldId id="267" r:id="rId12"/>
    <p:sldId id="282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025A-BA1A-4AB9-8DAA-CC79254E50A1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A1C1-A081-4D27-B76F-5C14B3762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A1C1-A081-4D27-B76F-5C14B37627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2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3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7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0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0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9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B57B-EB5D-4FF3-8095-62E2736E07C9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C451-A192-4196-84E8-0EF3CD2DC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2000362" y="2343259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4623" y="1291713"/>
            <a:ext cx="923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A5002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«Авторская </a:t>
            </a:r>
            <a:r>
              <a:rPr lang="ru-RU" sz="3200" b="1" dirty="0">
                <a:solidFill>
                  <a:srgbClr val="A50021"/>
                </a:solidFill>
              </a:rPr>
              <a:t>игра </a:t>
            </a:r>
            <a:endParaRPr lang="ru-RU" sz="32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A50021"/>
                </a:solidFill>
              </a:rPr>
              <a:t>«</a:t>
            </a:r>
            <a:r>
              <a:rPr lang="ru-RU" sz="3200" b="1" dirty="0" err="1">
                <a:solidFill>
                  <a:srgbClr val="A50021"/>
                </a:solidFill>
              </a:rPr>
              <a:t>Объяснялки</a:t>
            </a:r>
            <a:r>
              <a:rPr lang="ru-RU" sz="3200" b="1" dirty="0" smtClean="0">
                <a:solidFill>
                  <a:srgbClr val="A50021"/>
                </a:solidFill>
              </a:rPr>
              <a:t>»: пословицы и поговорки».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7109" y="40957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№22 Красносельского района Санкт-Петербурга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3" y="3428994"/>
            <a:ext cx="933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</a:rPr>
              <a:t>«Проверь, насколько хорошо ты понимаешь народную мудрость!»</a:t>
            </a:r>
            <a:endParaRPr lang="ru-RU" sz="2400" b="1" dirty="0">
              <a:solidFill>
                <a:srgbClr val="A500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7148" y="4881716"/>
            <a:ext cx="4041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Авторы:</a:t>
            </a:r>
          </a:p>
          <a:p>
            <a:r>
              <a:rPr lang="ru-RU" b="1" dirty="0" smtClean="0"/>
              <a:t>Рыжикова Елена Владимировна</a:t>
            </a:r>
          </a:p>
          <a:p>
            <a:r>
              <a:rPr lang="ru-RU" b="1" dirty="0" err="1" smtClean="0"/>
              <a:t>Бондарук</a:t>
            </a:r>
            <a:r>
              <a:rPr lang="ru-RU" b="1" dirty="0" smtClean="0"/>
              <a:t> Елена Евгеньевна</a:t>
            </a:r>
          </a:p>
          <a:p>
            <a:r>
              <a:rPr lang="ru-RU" b="1" dirty="0" smtClean="0"/>
              <a:t>Соболева Вера Николаевна</a:t>
            </a:r>
          </a:p>
          <a:p>
            <a:r>
              <a:rPr lang="ru-RU" b="1" dirty="0" smtClean="0"/>
              <a:t>Михайловская Елена Анатольевна</a:t>
            </a:r>
          </a:p>
          <a:p>
            <a:r>
              <a:rPr lang="ru-RU" b="1" dirty="0" err="1" smtClean="0"/>
              <a:t>Дидура</a:t>
            </a:r>
            <a:r>
              <a:rPr lang="ru-RU" b="1" dirty="0" smtClean="0"/>
              <a:t> Зинаида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05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370" y="410486"/>
            <a:ext cx="32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 слов к рисунку.</a:t>
            </a:r>
            <a:endParaRPr lang="ru-RU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934666" y="1056894"/>
            <a:ext cx="8949477" cy="1246495"/>
            <a:chOff x="2959208" y="2563194"/>
            <a:chExt cx="8949477" cy="12464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9208" y="2687495"/>
              <a:ext cx="371888" cy="3718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51266" y="2563194"/>
              <a:ext cx="835741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/>
                <a:t>Объясни пословицу</a:t>
              </a:r>
              <a:r>
                <a:rPr lang="en-US" sz="2500" b="1" dirty="0" smtClean="0"/>
                <a:t>/</a:t>
              </a:r>
              <a:r>
                <a:rPr lang="ru-RU" sz="2500" b="1" dirty="0" smtClean="0"/>
                <a:t>поговорку, не используя слова из неё и однокоренные слова.</a:t>
              </a:r>
            </a:p>
            <a:p>
              <a:r>
                <a:rPr lang="ru-RU" sz="2500" dirty="0" smtClean="0"/>
                <a:t>Награда </a:t>
              </a:r>
              <a:r>
                <a:rPr lang="ru-RU" sz="2500" dirty="0"/>
                <a:t>за успех – 2 шага вперёд.</a:t>
              </a:r>
              <a:r>
                <a:rPr lang="ru-RU" sz="2500" dirty="0" smtClean="0"/>
                <a:t> </a:t>
              </a:r>
              <a:endParaRPr lang="ru-RU" sz="2500" dirty="0"/>
            </a:p>
          </p:txBody>
        </p:sp>
      </p:grpSp>
      <p:pic>
        <p:nvPicPr>
          <p:cNvPr id="10" name="Picture 7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86" y="1671710"/>
            <a:ext cx="1397852" cy="10538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ena\Desktop\Новая папка\Семинар Фото\share-photo-2442424419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10" y="3319801"/>
            <a:ext cx="3978644" cy="29839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ena\Desktop\Новая папка\Семинар Фото\share-photo-244242452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33" y="3319802"/>
            <a:ext cx="3978644" cy="29839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822463" y="1208427"/>
            <a:ext cx="5668599" cy="1523494"/>
            <a:chOff x="2959208" y="4293159"/>
            <a:chExt cx="5668599" cy="1523494"/>
          </a:xfrm>
        </p:grpSpPr>
        <p:sp>
          <p:nvSpPr>
            <p:cNvPr id="6" name="TextBox 5"/>
            <p:cNvSpPr txBox="1"/>
            <p:nvPr/>
          </p:nvSpPr>
          <p:spPr>
            <a:xfrm>
              <a:off x="3331097" y="4293159"/>
              <a:ext cx="529671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/>
                <a:t>   Нарисуй </a:t>
              </a:r>
              <a:r>
                <a:rPr lang="ru-RU" sz="2500" b="1" dirty="0"/>
                <a:t>пословицу</a:t>
              </a:r>
              <a:r>
                <a:rPr lang="en-US" sz="2500" b="1" dirty="0"/>
                <a:t>/</a:t>
              </a:r>
              <a:r>
                <a:rPr lang="ru-RU" sz="2500" b="1" dirty="0" smtClean="0"/>
                <a:t>поговорку              </a:t>
              </a:r>
            </a:p>
            <a:p>
              <a:r>
                <a:rPr lang="ru-RU" sz="2500" b="1" dirty="0"/>
                <a:t> </a:t>
              </a:r>
              <a:r>
                <a:rPr lang="ru-RU" sz="2500" b="1" dirty="0" smtClean="0"/>
                <a:t>  </a:t>
              </a:r>
              <a:r>
                <a:rPr lang="ru-RU" sz="2500" dirty="0" smtClean="0"/>
                <a:t>(без звуков и жестов). </a:t>
              </a:r>
            </a:p>
            <a:p>
              <a:r>
                <a:rPr lang="ru-RU" sz="2500" dirty="0" smtClean="0"/>
                <a:t>   Награда </a:t>
              </a:r>
              <a:r>
                <a:rPr lang="ru-RU" sz="2500" dirty="0"/>
                <a:t>за успех – 3 шага вперёд.</a:t>
              </a:r>
            </a:p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9208" y="4424062"/>
              <a:ext cx="371888" cy="37188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5" name="AutoShape 4" descr="C:\Users\Elena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/>
          <a:stretch/>
        </p:blipFill>
        <p:spPr bwMode="auto">
          <a:xfrm>
            <a:off x="9515953" y="1339330"/>
            <a:ext cx="1397852" cy="10547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23370" y="410486"/>
            <a:ext cx="32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 слов к рисунку.</a:t>
            </a:r>
            <a:endParaRPr lang="ru-RU" sz="2800" b="1" dirty="0"/>
          </a:p>
        </p:txBody>
      </p:sp>
      <p:pic>
        <p:nvPicPr>
          <p:cNvPr id="3075" name="Picture 3" descr="C:\Users\Elena\Desktop\Семинар Фото\share-photo-2130913214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15" y="2967204"/>
            <a:ext cx="2652844" cy="35378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lena\Desktop\Семинар Фото\share-photo-211576094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9" y="2967895"/>
            <a:ext cx="2652844" cy="35371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6743" y="416267"/>
            <a:ext cx="61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Развиваем моторику и воображение.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01571" y="1110267"/>
            <a:ext cx="8731669" cy="1631216"/>
            <a:chOff x="3008048" y="1135181"/>
            <a:chExt cx="8731669" cy="1631216"/>
          </a:xfrm>
        </p:grpSpPr>
        <p:sp>
          <p:nvSpPr>
            <p:cNvPr id="13" name="TextBox 12"/>
            <p:cNvSpPr txBox="1"/>
            <p:nvPr/>
          </p:nvSpPr>
          <p:spPr>
            <a:xfrm>
              <a:off x="3539613" y="1135181"/>
              <a:ext cx="820010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/>
                <a:t> Слепи пословицу</a:t>
              </a:r>
              <a:r>
                <a:rPr lang="en-US" sz="2500" b="1" dirty="0"/>
                <a:t>/</a:t>
              </a:r>
              <a:r>
                <a:rPr lang="ru-RU" sz="2500" b="1" dirty="0" smtClean="0"/>
                <a:t>поговорку </a:t>
              </a:r>
              <a:r>
                <a:rPr lang="ru-RU" sz="2500" dirty="0" smtClean="0"/>
                <a:t>(можно двигать фигуркой,      </a:t>
              </a:r>
            </a:p>
            <a:p>
              <a:r>
                <a:rPr lang="ru-RU" sz="2500" dirty="0"/>
                <a:t> </a:t>
              </a:r>
              <a:r>
                <a:rPr lang="ru-RU" sz="2500" dirty="0" smtClean="0"/>
                <a:t>но без звуков).</a:t>
              </a:r>
            </a:p>
            <a:p>
              <a:r>
                <a:rPr lang="ru-RU" sz="2500" dirty="0" smtClean="0"/>
                <a:t> Награда </a:t>
              </a:r>
              <a:r>
                <a:rPr lang="ru-RU" sz="2500" dirty="0"/>
                <a:t>за успех – </a:t>
              </a:r>
              <a:r>
                <a:rPr lang="ru-RU" sz="2500" dirty="0" smtClean="0"/>
                <a:t>4 </a:t>
              </a:r>
              <a:r>
                <a:rPr lang="ru-RU" sz="2500" dirty="0"/>
                <a:t>шага вперёд.</a:t>
              </a:r>
            </a:p>
            <a:p>
              <a:endParaRPr lang="ru-RU" sz="2500" dirty="0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8048" y="1253168"/>
              <a:ext cx="384081" cy="390178"/>
            </a:xfrm>
            <a:prstGeom prst="rect">
              <a:avLst/>
            </a:prstGeom>
          </p:spPr>
        </p:pic>
      </p:grp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64" y="1618432"/>
            <a:ext cx="1658476" cy="15552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Elena\Desktop\share-photo-2115760714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2" y="2822723"/>
            <a:ext cx="2571750" cy="3429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lena\Desktop\Семинар Фото\share-photo-2130921559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78" y="2822723"/>
            <a:ext cx="2581080" cy="34421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6" y="2343258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6743" y="416267"/>
            <a:ext cx="61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Развиваем моторику и воображение.</a:t>
            </a:r>
            <a:endParaRPr lang="ru-RU" sz="28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73726" y="1174692"/>
            <a:ext cx="8415448" cy="1523494"/>
            <a:chOff x="2955558" y="3790333"/>
            <a:chExt cx="8415448" cy="1523494"/>
          </a:xfrm>
        </p:grpSpPr>
        <p:sp>
          <p:nvSpPr>
            <p:cNvPr id="8" name="TextBox 7"/>
            <p:cNvSpPr txBox="1"/>
            <p:nvPr/>
          </p:nvSpPr>
          <p:spPr>
            <a:xfrm>
              <a:off x="3657600" y="3790333"/>
              <a:ext cx="7713406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/>
                <a:t>Покажи жестами пословицу</a:t>
              </a:r>
              <a:r>
                <a:rPr lang="en-US" sz="2500" b="1" dirty="0"/>
                <a:t>/</a:t>
              </a:r>
              <a:r>
                <a:rPr lang="ru-RU" sz="2500" b="1" dirty="0"/>
                <a:t>поговорку </a:t>
              </a:r>
              <a:endParaRPr lang="ru-RU" sz="2500" b="1" dirty="0" smtClean="0"/>
            </a:p>
            <a:p>
              <a:r>
                <a:rPr lang="ru-RU" sz="2500" b="1" dirty="0" smtClean="0"/>
                <a:t>(</a:t>
              </a:r>
              <a:r>
                <a:rPr lang="ru-RU" sz="2500" dirty="0"/>
                <a:t>можно </a:t>
              </a:r>
              <a:r>
                <a:rPr lang="ru-RU" sz="2500" dirty="0" smtClean="0"/>
                <a:t>указывать на предметы,  но молчать).  </a:t>
              </a:r>
            </a:p>
            <a:p>
              <a:r>
                <a:rPr lang="ru-RU" sz="2500" dirty="0"/>
                <a:t>Награда за успех – </a:t>
              </a:r>
              <a:r>
                <a:rPr lang="ru-RU" sz="2500" dirty="0" smtClean="0"/>
                <a:t>5 шагов </a:t>
              </a:r>
              <a:r>
                <a:rPr lang="ru-RU" sz="2500" dirty="0"/>
                <a:t>вперёд</a:t>
              </a:r>
              <a:r>
                <a:rPr lang="ru-RU" sz="2500" dirty="0" smtClean="0"/>
                <a:t>. </a:t>
              </a:r>
              <a:endParaRPr lang="ru-RU" sz="2500" dirty="0"/>
            </a:p>
            <a:p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5558" y="3913104"/>
              <a:ext cx="402371" cy="402371"/>
            </a:xfrm>
            <a:prstGeom prst="rect">
              <a:avLst/>
            </a:prstGeom>
          </p:spPr>
        </p:pic>
      </p:grpSp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85" y="1142948"/>
            <a:ext cx="1658476" cy="15552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lena\Desktop\Семинар Фото\share-photo-2130922455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36" y="3255073"/>
            <a:ext cx="2399831" cy="3200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ena\Desktop\Семинар Фото\share-photo-2130912599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68" y="3255072"/>
            <a:ext cx="2399831" cy="32003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lena\Desktop\Семинар Фото\share-photo-2130941041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11" y="3255073"/>
            <a:ext cx="2399830" cy="32003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0903" y="401752"/>
            <a:ext cx="327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Высшая сложность.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69610" y="1057653"/>
            <a:ext cx="78903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   «ДА-НЕТ</a:t>
            </a:r>
            <a:r>
              <a:rPr lang="ru-RU" sz="2500" b="1" dirty="0"/>
              <a:t>»</a:t>
            </a:r>
            <a:r>
              <a:rPr lang="ru-RU" sz="2500" dirty="0"/>
              <a:t>.</a:t>
            </a:r>
            <a:endParaRPr lang="ru-RU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Игроки задают вопрос, на которые можно ответить только </a:t>
            </a:r>
            <a:r>
              <a:rPr lang="ru-RU" sz="2500" b="1" dirty="0" smtClean="0"/>
              <a:t>«ДА» </a:t>
            </a:r>
            <a:r>
              <a:rPr lang="ru-RU" sz="2500" dirty="0" smtClean="0"/>
              <a:t>или </a:t>
            </a:r>
            <a:r>
              <a:rPr lang="ru-RU" sz="2500" b="1" dirty="0" smtClean="0"/>
              <a:t>«НЕТ»</a:t>
            </a:r>
            <a:r>
              <a:rPr lang="ru-RU" sz="2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/>
              <a:t>Отгадав ключевое слово, команда</a:t>
            </a:r>
            <a:r>
              <a:rPr lang="en-US" sz="2500" dirty="0" smtClean="0"/>
              <a:t>/</a:t>
            </a:r>
            <a:r>
              <a:rPr lang="ru-RU" sz="2500" dirty="0" smtClean="0"/>
              <a:t>игрок</a:t>
            </a:r>
          </a:p>
          <a:p>
            <a:r>
              <a:rPr lang="ru-RU" sz="2500" dirty="0" smtClean="0"/>
              <a:t>     должны назвать </a:t>
            </a:r>
            <a:r>
              <a:rPr lang="ru-RU" sz="2500" b="1" dirty="0" smtClean="0"/>
              <a:t>пословицу с этим словом</a:t>
            </a:r>
            <a:r>
              <a:rPr lang="ru-RU" sz="2500" dirty="0" smtClean="0"/>
              <a:t>.</a:t>
            </a:r>
          </a:p>
          <a:p>
            <a:r>
              <a:rPr lang="ru-RU" sz="2500" dirty="0"/>
              <a:t> </a:t>
            </a:r>
            <a:r>
              <a:rPr lang="ru-RU" sz="2500" dirty="0" smtClean="0"/>
              <a:t>   Награда </a:t>
            </a:r>
            <a:r>
              <a:rPr lang="ru-RU" sz="2500" dirty="0"/>
              <a:t>за успех – </a:t>
            </a:r>
            <a:r>
              <a:rPr lang="ru-RU" sz="2500" dirty="0" smtClean="0"/>
              <a:t>6 </a:t>
            </a:r>
            <a:r>
              <a:rPr lang="ru-RU" sz="2500" dirty="0"/>
              <a:t>шагов вперёд. </a:t>
            </a:r>
          </a:p>
          <a:p>
            <a:endParaRPr lang="ru-RU" sz="2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500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90" y="1944719"/>
            <a:ext cx="1581816" cy="22830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352" y="1144118"/>
            <a:ext cx="426757" cy="431557"/>
          </a:xfrm>
          <a:prstGeom prst="rect">
            <a:avLst/>
          </a:prstGeom>
        </p:spPr>
      </p:pic>
      <p:pic>
        <p:nvPicPr>
          <p:cNvPr id="1027" name="Picture 3" descr="C:\Users\Elena\Desktop\Новая папка\Семинар Фото\share-photo-244249515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6" y="3887407"/>
            <a:ext cx="3392558" cy="25444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\Desktop\Новая папка\Семинар Фото\share-photo-2442461027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44" y="3887407"/>
            <a:ext cx="3392557" cy="25444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413649"/>
            <a:ext cx="42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мы развиваем?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238866"/>
            <a:ext cx="58108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Память и внимание.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Словарный запас и связную речь.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Навыки коммуникации и </a:t>
            </a:r>
            <a:r>
              <a:rPr lang="ru-RU" sz="2500" dirty="0" smtClean="0"/>
              <a:t>логику.</a:t>
            </a: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Нравственные ценности (дружба, </a:t>
            </a:r>
            <a:r>
              <a:rPr lang="ru-RU" sz="2500" dirty="0" smtClean="0"/>
              <a:t>трудолюбие, взаимопомощь и т.д.).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2424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5587" y="1869199"/>
            <a:ext cx="725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</a:rPr>
              <a:t>«Играйте </a:t>
            </a:r>
            <a:r>
              <a:rPr lang="ru-RU" sz="4400" b="1" dirty="0" smtClean="0">
                <a:solidFill>
                  <a:srgbClr val="A50021"/>
                </a:solidFill>
              </a:rPr>
              <a:t>с </a:t>
            </a:r>
            <a:r>
              <a:rPr lang="ru-RU" sz="4400" b="1" dirty="0" smtClean="0">
                <a:solidFill>
                  <a:srgbClr val="A50021"/>
                </a:solidFill>
              </a:rPr>
              <a:t>удовольствием!»</a:t>
            </a:r>
            <a:endParaRPr lang="ru-RU" sz="4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50" y="656537"/>
            <a:ext cx="7838375" cy="55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Elena\Desktop\file.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20" y="119246"/>
            <a:ext cx="4233302" cy="3200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lena\Desktop\file. (1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60303" y="3032573"/>
            <a:ext cx="3174977" cy="423330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Elena\Desktop\share-photo-2113382807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42" y="119247"/>
            <a:ext cx="4267199" cy="32003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lena\Desktop\Семинар Фото\share-photo-2130936151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9710" y="3022973"/>
            <a:ext cx="3182852" cy="42446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2000362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6201" y="1187685"/>
            <a:ext cx="9101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Прогрессивные </a:t>
            </a:r>
            <a:r>
              <a:rPr lang="ru-RU" sz="2800" dirty="0"/>
              <a:t>педагоги (Я.А. Каменский, </a:t>
            </a:r>
            <a:r>
              <a:rPr lang="ru-RU" sz="2800" dirty="0" smtClean="0"/>
              <a:t>К.Д. Ушинский, Е.И</a:t>
            </a:r>
            <a:r>
              <a:rPr lang="ru-RU" sz="2800" dirty="0"/>
              <a:t>. Тихеева и др.) </a:t>
            </a:r>
            <a:r>
              <a:rPr lang="ru-RU" sz="2800" dirty="0" smtClean="0"/>
              <a:t>считали: </a:t>
            </a:r>
            <a:r>
              <a:rPr lang="ru-RU" sz="2800" b="1" dirty="0" smtClean="0"/>
              <a:t>основа воспитания –  </a:t>
            </a:r>
            <a:r>
              <a:rPr lang="ru-RU" sz="2800" b="1" dirty="0"/>
              <a:t>национальные традиции</a:t>
            </a:r>
            <a:r>
              <a:rPr lang="ru-RU" sz="28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6202" y="330688"/>
            <a:ext cx="771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это важно?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26201" y="3097162"/>
            <a:ext cx="6845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Пословицы и поговорки – </a:t>
            </a:r>
            <a:r>
              <a:rPr lang="ru-RU" sz="2800" b="1" dirty="0" smtClean="0"/>
              <a:t>концентрат народной мудрости</a:t>
            </a:r>
            <a:r>
              <a:rPr lang="ru-RU" sz="2800" dirty="0" smtClean="0"/>
              <a:t> и средство сохранения родного языка.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02687" y="4925961"/>
            <a:ext cx="6150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Ритмика, рифмы и созвучия облегчают запоминание и приобщают к красоте родного слова.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219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2000362" y="2343259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9458" y="172986"/>
            <a:ext cx="9360617" cy="66479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Этапы работы с пословицами и поговорками </a:t>
            </a:r>
          </a:p>
          <a:p>
            <a:pPr algn="ctr"/>
            <a:r>
              <a:rPr lang="ru-RU" sz="2500" dirty="0" smtClean="0"/>
              <a:t>(по </a:t>
            </a:r>
            <a:r>
              <a:rPr lang="ru-RU" sz="2500" dirty="0"/>
              <a:t>Ильковой </a:t>
            </a:r>
            <a:r>
              <a:rPr lang="ru-RU" sz="2500" dirty="0" smtClean="0"/>
              <a:t>А.П.)</a:t>
            </a:r>
          </a:p>
          <a:p>
            <a:pPr algn="ctr"/>
            <a:endParaRPr lang="ru-RU" sz="2500" dirty="0" smtClean="0"/>
          </a:p>
          <a:p>
            <a:r>
              <a:rPr lang="ru-RU" sz="2500" b="1" dirty="0" smtClean="0"/>
              <a:t>От простого к сложному.</a:t>
            </a:r>
          </a:p>
          <a:p>
            <a:endParaRPr lang="ru-RU" sz="2500" b="1" dirty="0"/>
          </a:p>
          <a:p>
            <a:r>
              <a:rPr lang="ru-RU" sz="2500" b="1" dirty="0"/>
              <a:t>Первый этап</a:t>
            </a:r>
            <a:r>
              <a:rPr lang="ru-RU" sz="2500" i="1" dirty="0"/>
              <a:t> – </a:t>
            </a:r>
            <a:r>
              <a:rPr lang="ru-RU" sz="2500" dirty="0"/>
              <a:t>расширение представлений детей о малых формах </a:t>
            </a:r>
            <a:r>
              <a:rPr lang="ru-RU" sz="2500" dirty="0" smtClean="0"/>
              <a:t>фольклора.</a:t>
            </a:r>
          </a:p>
          <a:p>
            <a:r>
              <a:rPr lang="ru-RU" sz="2500" dirty="0" smtClean="0"/>
              <a:t> </a:t>
            </a:r>
            <a:endParaRPr lang="ru-RU" sz="2500" dirty="0"/>
          </a:p>
          <a:p>
            <a:r>
              <a:rPr lang="ru-RU" sz="2500" b="1" dirty="0"/>
              <a:t>Второй этап</a:t>
            </a:r>
            <a:r>
              <a:rPr lang="ru-RU" sz="2500" dirty="0"/>
              <a:t> – формирование понимания лексико-семантических отношений </a:t>
            </a:r>
            <a:r>
              <a:rPr lang="ru-RU" sz="2500" dirty="0" smtClean="0"/>
              <a:t>(смысла). </a:t>
            </a:r>
          </a:p>
          <a:p>
            <a:endParaRPr lang="ru-RU" sz="2500" dirty="0"/>
          </a:p>
          <a:p>
            <a:r>
              <a:rPr lang="ru-RU" sz="2500" b="1" dirty="0"/>
              <a:t>Третий этап</a:t>
            </a:r>
            <a:r>
              <a:rPr lang="ru-RU" sz="2500" dirty="0"/>
              <a:t> – использование пословиц в разных видах деятельности</a:t>
            </a:r>
            <a:r>
              <a:rPr lang="ru-RU" sz="2500" dirty="0" smtClean="0"/>
              <a:t>.</a:t>
            </a:r>
          </a:p>
          <a:p>
            <a:endParaRPr lang="ru-RU" sz="2500" dirty="0"/>
          </a:p>
          <a:p>
            <a:r>
              <a:rPr lang="ru-RU" sz="2500" b="1" dirty="0"/>
              <a:t>Четвертый этап</a:t>
            </a:r>
            <a:r>
              <a:rPr lang="ru-RU" sz="2500" dirty="0"/>
              <a:t> – </a:t>
            </a:r>
            <a:r>
              <a:rPr lang="ru-RU" sz="2500" dirty="0" smtClean="0"/>
              <a:t>оценка </a:t>
            </a:r>
            <a:r>
              <a:rPr lang="ru-RU" sz="2500" dirty="0"/>
              <a:t>лексико-фразеологической компетентности детей </a:t>
            </a:r>
            <a:r>
              <a:rPr lang="ru-RU" sz="2500" dirty="0" smtClean="0"/>
              <a:t>в </a:t>
            </a:r>
            <a:r>
              <a:rPr lang="ru-RU" sz="2500" dirty="0"/>
              <a:t>самостоятельной речи.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 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925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9039" y="408306"/>
            <a:ext cx="934402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/>
              <a:t>Алгоритм работы с </a:t>
            </a:r>
            <a:r>
              <a:rPr lang="ru-RU" sz="2500" b="1" dirty="0" smtClean="0"/>
              <a:t>пословицей.</a:t>
            </a:r>
          </a:p>
          <a:p>
            <a:pPr algn="ctr"/>
            <a:endParaRPr lang="ru-RU" sz="2500" dirty="0" smtClean="0"/>
          </a:p>
          <a:p>
            <a:r>
              <a:rPr lang="ru-RU" sz="2500" b="1" dirty="0" smtClean="0"/>
              <a:t>      Как правильно знакомить ребёнка?</a:t>
            </a:r>
          </a:p>
          <a:p>
            <a:endParaRPr lang="ru-RU" sz="2500" b="1" dirty="0"/>
          </a:p>
          <a:p>
            <a:pPr marL="288000" lvl="0" indent="-457200">
              <a:buFont typeface="Wingdings" panose="05000000000000000000" pitchFamily="2" charset="2"/>
              <a:buChar char="Ø"/>
            </a:pPr>
            <a:r>
              <a:rPr lang="ru-RU" sz="2500" b="1" dirty="0"/>
              <a:t>Моделирование ситуации</a:t>
            </a:r>
            <a:r>
              <a:rPr lang="ru-RU" sz="2500" dirty="0"/>
              <a:t>. Воспитатель вводит детей в </a:t>
            </a:r>
            <a:r>
              <a:rPr lang="ru-RU" sz="2500" dirty="0" smtClean="0"/>
              <a:t>         </a:t>
            </a:r>
          </a:p>
          <a:p>
            <a:pPr lvl="0"/>
            <a:r>
              <a:rPr lang="ru-RU" sz="2500" dirty="0"/>
              <a:t> </a:t>
            </a:r>
            <a:r>
              <a:rPr lang="ru-RU" sz="2500" dirty="0" smtClean="0"/>
              <a:t>     ситуацию </a:t>
            </a:r>
            <a:r>
              <a:rPr lang="ru-RU" sz="2500" dirty="0"/>
              <a:t>поговорки, </a:t>
            </a:r>
            <a:r>
              <a:rPr lang="ru-RU" sz="2500" dirty="0" smtClean="0"/>
              <a:t>пословицы.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500" b="1" dirty="0" smtClean="0"/>
              <a:t>Объяснение</a:t>
            </a:r>
            <a:r>
              <a:rPr lang="ru-RU" sz="2500" dirty="0" smtClean="0"/>
              <a:t> </a:t>
            </a:r>
            <a:r>
              <a:rPr lang="ru-RU" sz="2500" dirty="0"/>
              <a:t>непонятных </a:t>
            </a:r>
            <a:r>
              <a:rPr lang="ru-RU" sz="2500" dirty="0" smtClean="0"/>
              <a:t>слов и образных </a:t>
            </a:r>
            <a:r>
              <a:rPr lang="ru-RU" sz="2500" dirty="0"/>
              <a:t>выражений. Объяснение смысла пословицы, поговорки</a:t>
            </a:r>
            <a:r>
              <a:rPr lang="ru-RU" sz="25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500" b="1" dirty="0" smtClean="0"/>
              <a:t>Придумывание </a:t>
            </a:r>
            <a:r>
              <a:rPr lang="ru-RU" sz="2500" b="1" dirty="0"/>
              <a:t>небольшого рассказа, сказки </a:t>
            </a:r>
            <a:r>
              <a:rPr lang="ru-RU" sz="2500" dirty="0"/>
              <a:t>раскрывающей смысл пословицы или поговорки</a:t>
            </a:r>
            <a:r>
              <a:rPr lang="ru-RU" sz="25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500" b="1" dirty="0" smtClean="0"/>
              <a:t>Использование </a:t>
            </a:r>
            <a:r>
              <a:rPr lang="ru-RU" sz="2500" b="1" dirty="0"/>
              <a:t>художественно-эстетических видов деятельности </a:t>
            </a:r>
            <a:r>
              <a:rPr lang="ru-RU" sz="2500" dirty="0"/>
              <a:t>(рисование, лепка, театрализация, мимика, жесты и т.д.) </a:t>
            </a:r>
            <a:endParaRPr lang="ru-RU" sz="2500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500" b="1" dirty="0" smtClean="0"/>
              <a:t>Рефлексия</a:t>
            </a:r>
            <a:r>
              <a:rPr lang="ru-RU" sz="2500" b="1" dirty="0"/>
              <a:t>:</a:t>
            </a:r>
            <a:r>
              <a:rPr lang="ru-RU" sz="2500" dirty="0"/>
              <a:t> обсуждение полученного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25635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6149" y="344466"/>
            <a:ext cx="6297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 как инструмент освоения.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05431" y="1327354"/>
            <a:ext cx="6297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Превращает обучение в соревнование.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Снимает страх ошибки.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Развивает ассоциативное мышление.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500" dirty="0" smtClean="0"/>
              <a:t>Позволяет отрабатывать этапы работы в игровой форме.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8685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1405" y="380292"/>
            <a:ext cx="468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начать игру?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1406" y="1474839"/>
            <a:ext cx="5471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smtClean="0"/>
              <a:t>Бросьте кубик.</a:t>
            </a:r>
          </a:p>
          <a:p>
            <a:pPr marL="342900" indent="-342900">
              <a:buAutoNum type="arabicPeriod"/>
            </a:pPr>
            <a:endParaRPr lang="ru-RU" sz="2500" dirty="0" smtClean="0"/>
          </a:p>
          <a:p>
            <a:pPr marL="342900" indent="-342900">
              <a:buAutoNum type="arabicPeriod"/>
            </a:pPr>
            <a:r>
              <a:rPr lang="ru-RU" sz="2500" dirty="0" smtClean="0"/>
              <a:t>Если выпало от </a:t>
            </a:r>
            <a:r>
              <a:rPr lang="ru-RU" sz="2500" b="1" dirty="0" smtClean="0"/>
              <a:t>1</a:t>
            </a:r>
            <a:r>
              <a:rPr lang="ru-RU" sz="2500" dirty="0" smtClean="0"/>
              <a:t> до </a:t>
            </a:r>
            <a:r>
              <a:rPr lang="ru-RU" sz="2500" b="1" dirty="0" smtClean="0"/>
              <a:t>5</a:t>
            </a:r>
            <a:r>
              <a:rPr lang="ru-RU" sz="2500" dirty="0" smtClean="0"/>
              <a:t> – берите карточку с </a:t>
            </a:r>
            <a:r>
              <a:rPr lang="ru-RU" sz="2500" b="1" dirty="0" smtClean="0"/>
              <a:t>белым фоном</a:t>
            </a:r>
            <a:r>
              <a:rPr lang="ru-RU" sz="2500" dirty="0" smtClean="0"/>
              <a:t>.</a:t>
            </a:r>
          </a:p>
          <a:p>
            <a:pPr marL="342900" indent="-342900">
              <a:buAutoNum type="arabicPeriod"/>
            </a:pPr>
            <a:endParaRPr lang="ru-RU" sz="2500" dirty="0" smtClean="0"/>
          </a:p>
          <a:p>
            <a:pPr marL="342900" indent="-342900">
              <a:buAutoNum type="arabicPeriod"/>
            </a:pPr>
            <a:r>
              <a:rPr lang="ru-RU" sz="2500" dirty="0" smtClean="0"/>
              <a:t>Если выпало </a:t>
            </a:r>
            <a:r>
              <a:rPr lang="ru-RU" sz="2500" b="1" dirty="0" smtClean="0"/>
              <a:t>6</a:t>
            </a:r>
            <a:r>
              <a:rPr lang="ru-RU" sz="2500" dirty="0" smtClean="0"/>
              <a:t> – берите карточку с </a:t>
            </a:r>
            <a:r>
              <a:rPr lang="ru-RU" sz="2500" b="1" dirty="0" smtClean="0"/>
              <a:t>жёлтым фоном </a:t>
            </a:r>
            <a:r>
              <a:rPr lang="ru-RU" sz="2500" dirty="0" smtClean="0"/>
              <a:t>(усложнённый уровень).</a:t>
            </a:r>
            <a:endParaRPr lang="ru-RU" sz="2500" dirty="0"/>
          </a:p>
        </p:txBody>
      </p:sp>
      <p:pic>
        <p:nvPicPr>
          <p:cNvPr id="1028" name="Picture 4" descr="C:\Users\Elena\Desktop\share-photo-211337784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64" y="970115"/>
            <a:ext cx="1844163" cy="245888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lena\Downloads\IMG_445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720" b="4764"/>
          <a:stretch/>
        </p:blipFill>
        <p:spPr bwMode="auto">
          <a:xfrm>
            <a:off x="9871891" y="3808890"/>
            <a:ext cx="1844163" cy="245888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7"/>
          <a:stretch/>
        </p:blipFill>
        <p:spPr bwMode="auto">
          <a:xfrm rot="5400000">
            <a:off x="-1998145" y="2343260"/>
            <a:ext cx="6858000" cy="21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370" y="410486"/>
            <a:ext cx="324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 слов к рисунку.</a:t>
            </a:r>
            <a:endParaRPr lang="ru-RU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749935" y="1252721"/>
            <a:ext cx="7780413" cy="861774"/>
            <a:chOff x="2749935" y="1110300"/>
            <a:chExt cx="7780413" cy="861774"/>
          </a:xfrm>
        </p:grpSpPr>
        <p:sp>
          <p:nvSpPr>
            <p:cNvPr id="5" name="TextBox 4"/>
            <p:cNvSpPr txBox="1"/>
            <p:nvPr/>
          </p:nvSpPr>
          <p:spPr>
            <a:xfrm>
              <a:off x="2749935" y="1110300"/>
              <a:ext cx="77804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             </a:t>
              </a:r>
              <a:r>
                <a:rPr lang="ru-RU" sz="2500" b="1" dirty="0" smtClean="0"/>
                <a:t>Прочитай первую часть пословицы</a:t>
              </a:r>
              <a:r>
                <a:rPr lang="en-US" sz="2500" b="1" dirty="0" smtClean="0"/>
                <a:t>/</a:t>
              </a:r>
              <a:r>
                <a:rPr lang="ru-RU" sz="2500" b="1" dirty="0" smtClean="0"/>
                <a:t>поговорки.</a:t>
              </a:r>
              <a:endParaRPr lang="ru-RU" sz="2500" b="1" dirty="0"/>
            </a:p>
            <a:p>
              <a:r>
                <a:rPr lang="ru-RU" sz="2500" dirty="0"/>
                <a:t>          </a:t>
              </a:r>
              <a:r>
                <a:rPr lang="ru-RU" sz="2500" dirty="0" smtClean="0"/>
                <a:t> Награда </a:t>
              </a:r>
              <a:r>
                <a:rPr lang="ru-RU" sz="2500" dirty="0"/>
                <a:t>за успех – 1 шаг </a:t>
              </a:r>
              <a:r>
                <a:rPr lang="ru-RU" sz="2500" dirty="0" smtClean="0"/>
                <a:t>вперёд.</a:t>
              </a:r>
              <a:endParaRPr lang="ru-RU" sz="25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9208" y="1252721"/>
              <a:ext cx="328323" cy="359695"/>
            </a:xfrm>
            <a:prstGeom prst="rect">
              <a:avLst/>
            </a:prstGeom>
          </p:spPr>
        </p:pic>
      </p:grpSp>
      <p:pic>
        <p:nvPicPr>
          <p:cNvPr id="8" name="Picture 7" descr="C:\Users\Elena\Desktop\IMG_20260605_164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31" y="2627475"/>
            <a:ext cx="2513371" cy="33626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lena\Desktop\Новая папка\Семинар Фото\share-photo-2442480406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58" y="2797741"/>
            <a:ext cx="4029464" cy="302209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508</Words>
  <Application>Microsoft Office PowerPoint</Application>
  <PresentationFormat>Произвольный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NoteHome</dc:creator>
  <cp:lastModifiedBy>Elena</cp:lastModifiedBy>
  <cp:revision>45</cp:revision>
  <dcterms:created xsi:type="dcterms:W3CDTF">2025-12-11T19:33:03Z</dcterms:created>
  <dcterms:modified xsi:type="dcterms:W3CDTF">2026-06-10T08:36:30Z</dcterms:modified>
</cp:coreProperties>
</file>